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media/image4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Python </a:t>
            </a:r>
            <a:r>
              <a:rPr b="1"/>
              <a:t>pandas</a:t>
            </a:r>
            <a:r>
              <a:t> is an open-source data analysis and manipulation library. It’s built on top of </a:t>
            </a:r>
            <a:r>
              <a:rPr b="1"/>
              <a:t>NumPy</a:t>
            </a:r>
            <a:r>
              <a:t> and provides fast, flexible, and expressive tools for working with structured data.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br/>
            <a:r>
              <a:t>Here’s what makes pandas useful:</a:t>
            </a:r>
          </a:p>
          <a:p>
            <a:pPr defTabSz="914400">
              <a:lnSpc>
                <a:spcPct val="100000"/>
              </a:lnSpc>
              <a:defRPr b="1" sz="1200">
                <a:latin typeface="Calibri"/>
                <a:ea typeface="Calibri"/>
                <a:cs typeface="Calibri"/>
                <a:sym typeface="Calibri"/>
              </a:defRPr>
            </a:pPr>
            <a:r>
              <a:t>Data structures</a:t>
            </a:r>
            <a:r>
              <a:rPr b="0"/>
              <a:t>:</a:t>
            </a:r>
            <a:endParaRPr b="0"/>
          </a:p>
          <a:p>
            <a:pPr defTabSz="914400">
              <a:lnSpc>
                <a:spcPct val="100000"/>
              </a:lnSpc>
              <a:defRPr b="1" sz="1200">
                <a:latin typeface="Calibri"/>
                <a:ea typeface="Calibri"/>
                <a:cs typeface="Calibri"/>
                <a:sym typeface="Calibri"/>
              </a:defRPr>
            </a:pPr>
            <a:r>
              <a:t>Series</a:t>
            </a:r>
            <a:r>
              <a:rPr b="0"/>
              <a:t> → a one-dimensional labeled array (like a column in Excel).</a:t>
            </a:r>
            <a:endParaRPr b="0"/>
          </a:p>
          <a:p>
            <a:pPr defTabSz="914400">
              <a:lnSpc>
                <a:spcPct val="100000"/>
              </a:lnSpc>
              <a:defRPr b="1" sz="1200">
                <a:latin typeface="Calibri"/>
                <a:ea typeface="Calibri"/>
                <a:cs typeface="Calibri"/>
                <a:sym typeface="Calibri"/>
              </a:defRPr>
            </a:pPr>
            <a:r>
              <a:t>DataFrame</a:t>
            </a:r>
            <a:r>
              <a:rPr b="0"/>
              <a:t> → a two-dimensional labeled table (like a spreadsheet or SQL table).</a:t>
            </a:r>
            <a:endParaRPr b="0"/>
          </a:p>
          <a:p>
            <a:pPr defTabSz="914400">
              <a:lnSpc>
                <a:spcPct val="100000"/>
              </a:lnSpc>
              <a:defRPr b="1" sz="1200">
                <a:latin typeface="Calibri"/>
                <a:ea typeface="Calibri"/>
                <a:cs typeface="Calibri"/>
                <a:sym typeface="Calibri"/>
              </a:defRPr>
            </a:pPr>
            <a:r>
              <a:t>Core capabilities</a:t>
            </a:r>
            <a:r>
              <a:rPr b="0"/>
              <a:t>:</a:t>
            </a:r>
            <a:endParaRPr b="0"/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Reading and writing data from multiple formats (CSV, Excel, SQL, JSON, Parquet, etc.).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Data cleaning (handling missing values, duplicates, type conversion).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Data transformation (filtering, grouping, merging, joining).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Statistical and time-series analysis.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Easy integration with visualization libraries (like Matplotlib or Seaborn).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interquartile range (IQR) is a measure of statistical dispersion, representing the range within which the central 50% of the data points fall. It is calculated by subtracting the first quartile (Q1) from the third quartile (Q3):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\text{IQR} = Q3 - Q1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Where: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	•	Q1 (First Quartile) is the 25th percentile, meaning 25% of the data is below this value.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	•	Q3 (Third Quartile) is the 75th percentile, meaning 75% of the data is below this value.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IQR is useful for identifying the spread of the middle portion of the data, and it helps detect outliers. Data points that fall below  Q1 - 1.5 \times \text{IQR}  or above  Q3 + 1.5 \times \text{IQR}  are often considered outliers.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https://pandas.pydata.org/Pandas_Cheat_Sheet.pdf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8"/>
          <p:cNvSpPr/>
          <p:nvPr/>
        </p:nvSpPr>
        <p:spPr>
          <a:xfrm>
            <a:off x="893067" y="914400"/>
            <a:ext cx="7406642" cy="189994"/>
          </a:xfrm>
          <a:prstGeom prst="rect">
            <a:avLst/>
          </a:prstGeom>
          <a:solidFill>
            <a:srgbClr val="465359"/>
          </a:solidFill>
          <a:ln w="12700">
            <a:miter lim="400000"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170" name="Rectangle 9"/>
          <p:cNvSpPr/>
          <p:nvPr/>
        </p:nvSpPr>
        <p:spPr>
          <a:xfrm>
            <a:off x="16084294" y="907285"/>
            <a:ext cx="7406641" cy="197109"/>
          </a:xfrm>
          <a:prstGeom prst="rect">
            <a:avLst/>
          </a:prstGeom>
          <a:solidFill>
            <a:srgbClr val="969FA7"/>
          </a:solidFill>
          <a:ln w="12700">
            <a:miter lim="400000"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171" name="Rectangle 10"/>
          <p:cNvSpPr/>
          <p:nvPr/>
        </p:nvSpPr>
        <p:spPr>
          <a:xfrm>
            <a:off x="8483659" y="914400"/>
            <a:ext cx="7406641" cy="182881"/>
          </a:xfrm>
          <a:prstGeom prst="rect">
            <a:avLst/>
          </a:prstGeom>
          <a:solidFill>
            <a:srgbClr val="1CADE4"/>
          </a:solidFill>
          <a:ln w="12700">
            <a:miter lim="400000"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46611" y="11860945"/>
            <a:ext cx="2709687" cy="107829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1162386" y="1459315"/>
            <a:ext cx="22059232" cy="1976666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914400">
              <a:lnSpc>
                <a:spcPct val="100000"/>
              </a:lnSpc>
              <a:defRPr cap="all" spc="0" sz="5600">
                <a:solidFill>
                  <a:srgbClr val="404040"/>
                </a:solidFill>
                <a:latin typeface="Franklin Gothic Demi"/>
                <a:ea typeface="Franklin Gothic Demi"/>
                <a:cs typeface="Franklin Gothic Demi"/>
                <a:sym typeface="Franklin Gothic Dem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half" idx="1"/>
          </p:nvPr>
        </p:nvSpPr>
        <p:spPr>
          <a:xfrm>
            <a:off x="1162386" y="4456005"/>
            <a:ext cx="10389535" cy="7266095"/>
          </a:xfrm>
          <a:prstGeom prst="rect">
            <a:avLst/>
          </a:prstGeom>
        </p:spPr>
        <p:txBody>
          <a:bodyPr lIns="91439" tIns="91439" rIns="91439" bIns="91439" anchor="ctr"/>
          <a:lstStyle>
            <a:lvl1pPr marL="611999" indent="-611999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  <a:lvl2pPr marL="1067142" indent="-743142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2pPr>
            <a:lvl3pPr marL="1336153" indent="-706153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3pPr>
            <a:lvl4pPr marL="1731272" indent="-723272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4pPr>
            <a:lvl5pPr marL="2091272" indent="-723272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22771836" y="12985013"/>
            <a:ext cx="449784" cy="4558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8"/>
          <p:cNvSpPr/>
          <p:nvPr/>
        </p:nvSpPr>
        <p:spPr>
          <a:xfrm>
            <a:off x="893067" y="914400"/>
            <a:ext cx="7406642" cy="189994"/>
          </a:xfrm>
          <a:prstGeom prst="rect">
            <a:avLst/>
          </a:prstGeom>
          <a:solidFill>
            <a:srgbClr val="465359"/>
          </a:solidFill>
          <a:ln w="12700">
            <a:miter lim="400000"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183" name="Rectangle 9"/>
          <p:cNvSpPr/>
          <p:nvPr/>
        </p:nvSpPr>
        <p:spPr>
          <a:xfrm>
            <a:off x="16084294" y="907285"/>
            <a:ext cx="7406641" cy="197109"/>
          </a:xfrm>
          <a:prstGeom prst="rect">
            <a:avLst/>
          </a:prstGeom>
          <a:solidFill>
            <a:srgbClr val="969FA7"/>
          </a:solidFill>
          <a:ln w="12700">
            <a:miter lim="400000"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184" name="Rectangle 10"/>
          <p:cNvSpPr/>
          <p:nvPr/>
        </p:nvSpPr>
        <p:spPr>
          <a:xfrm>
            <a:off x="8483659" y="914400"/>
            <a:ext cx="7406641" cy="182881"/>
          </a:xfrm>
          <a:prstGeom prst="rect">
            <a:avLst/>
          </a:prstGeom>
          <a:solidFill>
            <a:srgbClr val="1CADE4"/>
          </a:solidFill>
          <a:ln w="12700">
            <a:miter lim="400000"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pic>
        <p:nvPicPr>
          <p:cNvPr id="18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46611" y="11860945"/>
            <a:ext cx="2709687" cy="107829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Text"/>
          <p:cNvSpPr txBox="1"/>
          <p:nvPr>
            <p:ph type="title"/>
          </p:nvPr>
        </p:nvSpPr>
        <p:spPr>
          <a:xfrm>
            <a:off x="1162383" y="1404311"/>
            <a:ext cx="22059233" cy="1100349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914400">
              <a:lnSpc>
                <a:spcPct val="100000"/>
              </a:lnSpc>
              <a:defRPr cap="all" spc="0" sz="5600">
                <a:solidFill>
                  <a:srgbClr val="404040"/>
                </a:solidFill>
                <a:latin typeface="Franklin Gothic Demi"/>
                <a:ea typeface="Franklin Gothic Demi"/>
                <a:cs typeface="Franklin Gothic Demi"/>
                <a:sym typeface="Franklin Gothic Dem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Body Level One…"/>
          <p:cNvSpPr txBox="1"/>
          <p:nvPr>
            <p:ph type="body" idx="1"/>
          </p:nvPr>
        </p:nvSpPr>
        <p:spPr>
          <a:xfrm>
            <a:off x="1162383" y="2902225"/>
            <a:ext cx="22059232" cy="9048475"/>
          </a:xfrm>
          <a:prstGeom prst="rect">
            <a:avLst/>
          </a:prstGeom>
        </p:spPr>
        <p:txBody>
          <a:bodyPr lIns="91439" tIns="91439" rIns="91439" bIns="91439" anchor="ctr"/>
          <a:lstStyle>
            <a:lvl1pPr marL="611999" indent="-611999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  <a:lvl2pPr marL="1067142" indent="-743142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2pPr>
            <a:lvl3pPr marL="1336153" indent="-706153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3pPr>
            <a:lvl4pPr marL="1731272" indent="-723272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4pPr>
            <a:lvl5pPr marL="2091272" indent="-723272" defTabSz="914400">
              <a:lnSpc>
                <a:spcPct val="110000"/>
              </a:lnSpc>
              <a:spcBef>
                <a:spcPts val="1200"/>
              </a:spcBef>
              <a:buClr>
                <a:srgbClr val="1CADE4"/>
              </a:buClr>
              <a:buSzPct val="92000"/>
              <a:buChar char="◼"/>
              <a:defRPr sz="3400"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22771836" y="12985013"/>
            <a:ext cx="449784" cy="4558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Scikit-learn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Data Science Tools, Part 2: Pandas, Matplotlib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Science Tools, Part 2: Pandas, Matplotlib</a:t>
            </a:r>
          </a:p>
        </p:txBody>
      </p:sp>
      <p:sp>
        <p:nvSpPr>
          <p:cNvPr id="199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Subsetting Data</a:t>
            </a:r>
          </a:p>
        </p:txBody>
      </p:sp>
      <p:sp>
        <p:nvSpPr>
          <p:cNvPr id="24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4679" indent="-544679" defTabSz="2170121">
              <a:spcBef>
                <a:spcPts val="3300"/>
              </a:spcBef>
              <a:defRPr b="1" i="1" sz="3204"/>
            </a:pPr>
            <a:r>
              <a:t>Subsetting data</a:t>
            </a:r>
            <a:r>
              <a:rPr b="0" i="0">
                <a:latin typeface="Franklin Gothic Book"/>
                <a:ea typeface="Franklin Gothic Book"/>
                <a:cs typeface="Franklin Gothic Book"/>
                <a:sym typeface="Franklin Gothic Book"/>
              </a:rPr>
              <a:t> involves choosing specific rows and columns from a dataframe according to labels, indices, and slices.</a:t>
            </a:r>
            <a:endParaRPr b="0" i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44679" indent="-544679" defTabSz="2170121">
              <a:spcBef>
                <a:spcPts val="3300"/>
              </a:spcBef>
              <a:defRPr sz="3204"/>
            </a:pPr>
            <a:r>
              <a:t>A single column can be selected by using the label of the desired column. Ex: Using the country dataset assigned to the variable country, the Population column can be selected using the country['Population'] or country.Population. Multiple columns can also be selected by using an array of strings. Ex: country[['Name', 'Population']]</a:t>
            </a:r>
          </a:p>
          <a:p>
            <a:pPr marL="544679" indent="-544679" defTabSz="2170121">
              <a:spcBef>
                <a:spcPts val="3300"/>
              </a:spcBef>
              <a:defRPr sz="3204"/>
            </a:pPr>
            <a:r>
              <a:t>The iloc(x,y) method for a dataframe is used to select an individual element using an index location, where x is the row and y is the column. Ex: country.iloc[0,1] returns the element in row 0 and column 1. The colon character : is used in slice notation to select multiple rows or columns. Ex: country.iloc[:5,1:3] returns rows before row 5 and columns 1 thru 2.</a:t>
            </a:r>
          </a:p>
          <a:p>
            <a:pPr marL="544679" indent="-544679" defTabSz="2170121">
              <a:spcBef>
                <a:spcPts val="3300"/>
              </a:spcBef>
              <a:defRPr sz="3204"/>
            </a:pPr>
            <a:r>
              <a:t>The loc(x,y) method can also be used to subset data, but y, in this case, is an array of column labels, instead of an integer or a range of integers. Ex: Both country.iloc[:7,1:3] and country.loc[:6,['Continent','Population']] give the same results.</a:t>
            </a:r>
            <a:br/>
            <a:endParaRPr b="1"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Conditional Filtering</a:t>
            </a:r>
          </a:p>
        </p:txBody>
      </p:sp>
      <p:sp>
        <p:nvSpPr>
          <p:cNvPr id="24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and logical operators can be used to subset data. When these operators are used, only rows for which the expression is true will be returned. Ex: country[country['Population'] &gt; 100000] will display rows whose 'Population' column values are greater than 100,000.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Values</a:t>
            </a:r>
          </a:p>
        </p:txBody>
      </p:sp>
      <p:sp>
        <p:nvSpPr>
          <p:cNvPr id="251" name="There are several methods to deal with missing values in the data frame: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42950">
              <a:defRPr sz="4950"/>
            </a:lvl1pPr>
          </a:lstStyle>
          <a:p>
            <a:pPr/>
            <a:r>
              <a:t>There are several methods to deal with missing values in the data frame:</a:t>
            </a:r>
          </a:p>
        </p:txBody>
      </p:sp>
      <p:graphicFrame>
        <p:nvGraphicFramePr>
          <p:cNvPr id="252" name="Table 11"/>
          <p:cNvGraphicFramePr/>
          <p:nvPr/>
        </p:nvGraphicFramePr>
        <p:xfrm>
          <a:off x="2518778" y="3363671"/>
          <a:ext cx="20234329" cy="99968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148112"/>
                <a:gridCol w="14060816"/>
              </a:tblGrid>
              <a:tr h="1576456">
                <a:tc>
                  <a:txBody>
                    <a:bodyPr/>
                    <a:lstStyle/>
                    <a:p>
                      <a:pPr algn="l" defTabSz="1828800">
                        <a:defRPr b="0"/>
                      </a:pPr>
                      <a:r>
                        <a:rPr b="1" sz="4800">
                          <a:solidFill>
                            <a:srgbClr val="FFFFFF"/>
                          </a:solidFill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df.method()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solidFill>
                        <a:srgbClr val="1CADE4"/>
                      </a:solidFill>
                    </a:lnL>
                    <a:lnR w="25400">
                      <a:miter lim="400000"/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828800">
                        <a:defRPr b="0"/>
                      </a:pPr>
                      <a:r>
                        <a:rPr b="1" sz="4800">
                          <a:solidFill>
                            <a:srgbClr val="FFFFFF"/>
                          </a:solidFill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description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miter lim="400000"/>
                    </a:lnL>
                    <a:lnR w="25400">
                      <a:solidFill>
                        <a:srgbClr val="1CADE4"/>
                      </a:solidFill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1CADE4"/>
                    </a:solidFill>
                  </a:tcPr>
                </a:tc>
              </a:tr>
              <a:tr h="651833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dropna()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solidFill>
                        <a:srgbClr val="1CADE4"/>
                      </a:solidFill>
                    </a:lnL>
                    <a:lnR w="25400">
                      <a:miter lim="400000"/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Drop missing observations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miter lim="400000"/>
                    </a:lnL>
                    <a:lnR w="25400">
                      <a:solidFill>
                        <a:srgbClr val="1CADE4"/>
                      </a:solidFill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E7F1FA"/>
                    </a:solidFill>
                  </a:tcPr>
                </a:tc>
              </a:tr>
              <a:tr h="1199357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dropna(how='all')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solidFill>
                        <a:srgbClr val="1CADE4"/>
                      </a:solidFill>
                    </a:lnL>
                    <a:lnR w="25400">
                      <a:miter lim="400000"/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Drop observations where all cells is NA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miter lim="400000"/>
                    </a:lnL>
                    <a:lnR w="25400">
                      <a:solidFill>
                        <a:srgbClr val="1CADE4"/>
                      </a:solidFill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880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dropna(axis=1, how='all')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solidFill>
                        <a:srgbClr val="1CADE4"/>
                      </a:solidFill>
                    </a:lnL>
                    <a:lnR w="25400">
                      <a:miter lim="400000"/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Drop column if all the values are missing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miter lim="400000"/>
                    </a:lnL>
                    <a:lnR w="25400">
                      <a:solidFill>
                        <a:srgbClr val="1CADE4"/>
                      </a:solidFill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E7F1FA"/>
                    </a:solidFill>
                  </a:tcPr>
                </a:tc>
              </a:tr>
              <a:tr h="1199357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dropna(thresh = 5)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solidFill>
                        <a:srgbClr val="1CADE4"/>
                      </a:solidFill>
                    </a:lnL>
                    <a:lnR w="25400">
                      <a:miter lim="400000"/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Drop rows that contain less than 5 non-missing values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miter lim="400000"/>
                    </a:lnL>
                    <a:lnR w="25400">
                      <a:solidFill>
                        <a:srgbClr val="1CADE4"/>
                      </a:solidFill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9357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fillna(0)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solidFill>
                        <a:srgbClr val="1CADE4"/>
                      </a:solidFill>
                    </a:lnL>
                    <a:lnR w="25400">
                      <a:miter lim="400000"/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Replace missing values with zeros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miter lim="400000"/>
                    </a:lnL>
                    <a:lnR w="25400">
                      <a:solidFill>
                        <a:srgbClr val="1CADE4"/>
                      </a:solidFill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E7F1FA"/>
                    </a:solidFill>
                  </a:tcPr>
                </a:tc>
              </a:tr>
              <a:tr h="1199357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isnull()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solidFill>
                        <a:srgbClr val="1CADE4"/>
                      </a:solidFill>
                    </a:lnL>
                    <a:lnR w="25400">
                      <a:miter lim="400000"/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returns True if the value is missing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miter lim="400000"/>
                    </a:lnL>
                    <a:lnR w="25400">
                      <a:solidFill>
                        <a:srgbClr val="1CADE4"/>
                      </a:solidFill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9357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notnull()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solidFill>
                        <a:srgbClr val="1CADE4"/>
                      </a:solidFill>
                    </a:lnL>
                    <a:lnR w="25400">
                      <a:miter lim="400000"/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Franklin Gothic Book"/>
                          <a:ea typeface="Franklin Gothic Book"/>
                          <a:cs typeface="Franklin Gothic Book"/>
                          <a:sym typeface="Franklin Gothic Book"/>
                        </a:rPr>
                        <a:t>Returns True for non-missing values</a:t>
                      </a:r>
                    </a:p>
                  </a:txBody>
                  <a:tcPr marL="45720" marR="45720" marT="45720" marB="45720" anchor="t" anchorCtr="0" horzOverflow="overflow">
                    <a:lnL w="25400">
                      <a:miter lim="400000"/>
                    </a:lnL>
                    <a:lnR w="25400">
                      <a:solidFill>
                        <a:srgbClr val="1CADE4"/>
                      </a:solidFill>
                    </a:lnR>
                    <a:lnT w="25400">
                      <a:solidFill>
                        <a:srgbClr val="1CADE4"/>
                      </a:solidFill>
                    </a:lnT>
                    <a:lnB w="25400">
                      <a:solidFill>
                        <a:srgbClr val="1CADE4"/>
                      </a:solidFill>
                    </a:lnB>
                    <a:solidFill>
                      <a:srgbClr val="E7F1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Iris Flower Data Set</a:t>
            </a:r>
          </a:p>
        </p:txBody>
      </p:sp>
      <p:sp>
        <p:nvSpPr>
          <p:cNvPr id="25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Content Placeholder 2"/>
          <p:cNvSpPr txBox="1"/>
          <p:nvPr>
            <p:ph type="body" sz="quarter" idx="1"/>
          </p:nvPr>
        </p:nvSpPr>
        <p:spPr>
          <a:xfrm>
            <a:off x="1206500" y="4248504"/>
            <a:ext cx="7893780" cy="8256012"/>
          </a:xfrm>
          <a:prstGeom prst="rect">
            <a:avLst/>
          </a:prstGeom>
        </p:spPr>
        <p:txBody>
          <a:bodyPr/>
          <a:lstStyle/>
          <a:p>
            <a:pPr marL="390143" indent="-390143" defTabSz="1560536">
              <a:lnSpc>
                <a:spcPct val="99000"/>
              </a:lnSpc>
              <a:spcBef>
                <a:spcPts val="28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t>The </a:t>
            </a:r>
            <a:r>
              <a:rPr b="1" i="1"/>
              <a:t>Iris</a:t>
            </a:r>
            <a:r>
              <a:rPr b="1"/>
              <a:t> flower data set </a:t>
            </a:r>
            <a:r>
              <a:t>was</a:t>
            </a:r>
            <a:r>
              <a:rPr b="1"/>
              <a:t> </a:t>
            </a:r>
            <a:r>
              <a:t>made famous by the British statistician and biologist Ronald Fisher in 1936. </a:t>
            </a:r>
          </a:p>
          <a:p>
            <a:pPr marL="390143" indent="-390143" defTabSz="1560536">
              <a:lnSpc>
                <a:spcPct val="99000"/>
              </a:lnSpc>
              <a:spcBef>
                <a:spcPts val="2800"/>
              </a:spcBef>
              <a:defRPr sz="3072">
                <a:latin typeface="Arial"/>
                <a:ea typeface="Arial"/>
                <a:cs typeface="Arial"/>
                <a:sym typeface="Arial"/>
              </a:defRPr>
            </a:pPr>
            <a:r>
              <a:t>It is sometimes called Anderson’s Iris data set because Edgar Anderson collected the data to quantify the morphologic variation of Iris flowers of three related species</a:t>
            </a:r>
            <a:r>
              <a:rPr>
                <a:solidFill>
                  <a:srgbClr val="202122"/>
                </a:solidFill>
              </a:rPr>
              <a:t>.</a:t>
            </a:r>
            <a:endParaRPr>
              <a:solidFill>
                <a:srgbClr val="202122"/>
              </a:solidFill>
            </a:endParaRPr>
          </a:p>
          <a:p>
            <a:pPr marL="390143" indent="-390143" defTabSz="1560536">
              <a:lnSpc>
                <a:spcPct val="99000"/>
              </a:lnSpc>
              <a:spcBef>
                <a:spcPts val="2800"/>
              </a:spcBef>
              <a:defRPr sz="3072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dataset contains a set of 150 records with five attributes: sepal length, sepal width, petal length, petal width and species.</a:t>
            </a:r>
          </a:p>
          <a:p>
            <a:pPr marL="390143" indent="-390143" defTabSz="1560536">
              <a:lnSpc>
                <a:spcPct val="99000"/>
              </a:lnSpc>
              <a:spcBef>
                <a:spcPts val="2800"/>
              </a:spcBef>
              <a:defRPr sz="3072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iris data set is widely used for teaching machine learning. The dataset is included in Python in the machine learning library </a:t>
            </a:r>
            <a:r>
              <a:rPr u="sng">
                <a:solidFill>
                  <a:srgbClr val="6EAC1C"/>
                </a:solidFill>
                <a:uFill>
                  <a:solidFill>
                    <a:srgbClr val="6EAC1C"/>
                  </a:solidFill>
                </a:uFill>
                <a:hlinkClick r:id="rId2" invalidUrl="" action="" tgtFrame="" tooltip="" history="1" highlightClick="0" endSnd="0"/>
              </a:rPr>
              <a:t>scikit-learn</a:t>
            </a:r>
            <a:r>
              <a:t>.</a:t>
            </a:r>
          </a:p>
        </p:txBody>
      </p:sp>
      <p:sp>
        <p:nvSpPr>
          <p:cNvPr id="257" name="TextBox 5"/>
          <p:cNvSpPr txBox="1"/>
          <p:nvPr/>
        </p:nvSpPr>
        <p:spPr>
          <a:xfrm>
            <a:off x="1794879" y="12566619"/>
            <a:ext cx="12014037" cy="54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400"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https://en.wikipedia.org/wiki/Iris_flower_data_set#External_links</a:t>
            </a:r>
          </a:p>
        </p:txBody>
      </p:sp>
      <p:pic>
        <p:nvPicPr>
          <p:cNvPr id="25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39661" y="7640271"/>
            <a:ext cx="9213544" cy="5897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Graphic 8" descr="Graphic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9200" y="1777952"/>
            <a:ext cx="15544800" cy="6252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Groupby General Concept</a:t>
            </a:r>
          </a:p>
        </p:txBody>
      </p:sp>
      <p:sp>
        <p:nvSpPr>
          <p:cNvPr id="26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381" y="3254917"/>
            <a:ext cx="18623627" cy="9340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99759" indent="-599759" defTabSz="2389572">
              <a:spcBef>
                <a:spcPts val="1300"/>
              </a:spcBef>
              <a:defRPr sz="5488"/>
            </a:pPr>
            <a:r>
              <a:t>What is Python Pandas?</a:t>
            </a:r>
          </a:p>
          <a:p>
            <a:pPr marL="599759" indent="-599759" defTabSz="2389572">
              <a:spcBef>
                <a:spcPts val="1300"/>
              </a:spcBef>
              <a:defRPr sz="5488"/>
            </a:pPr>
            <a:r>
              <a:t>How is a Pandas DataFrame different than a NumPy array?</a:t>
            </a:r>
          </a:p>
          <a:p>
            <a:pPr marL="599759" indent="-599759" defTabSz="2389572">
              <a:spcBef>
                <a:spcPts val="1300"/>
              </a:spcBef>
              <a:defRPr sz="5488"/>
            </a:pPr>
            <a:r>
              <a:t>Name three unique operations (i.e., methods) you can do with Pandas?</a:t>
            </a:r>
          </a:p>
          <a:p>
            <a:pPr marL="599759" indent="-599759" defTabSz="2389572">
              <a:spcBef>
                <a:spcPts val="1300"/>
              </a:spcBef>
              <a:defRPr sz="5488"/>
            </a:pPr>
            <a:r>
              <a:t>How do you read from or write to a csv file using Pandas?</a:t>
            </a:r>
          </a:p>
        </p:txBody>
      </p:sp>
      <p:pic>
        <p:nvPicPr>
          <p:cNvPr id="26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958" t="0" r="1466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7" name="Title 1"/>
          <p:cNvSpPr txBox="1"/>
          <p:nvPr>
            <p:ph type="title"/>
          </p:nvPr>
        </p:nvSpPr>
        <p:spPr>
          <a:xfrm>
            <a:off x="1206500" y="952499"/>
            <a:ext cx="9779000" cy="2312680"/>
          </a:xfrm>
          <a:prstGeom prst="rect">
            <a:avLst/>
          </a:prstGeom>
        </p:spPr>
        <p:txBody>
          <a:bodyPr/>
          <a:lstStyle>
            <a:lvl1pPr defTabSz="1828754">
              <a:defRPr spc="-127" sz="6375"/>
            </a:lvl1pPr>
          </a:lstStyle>
          <a:p>
            <a:pPr/>
            <a:r>
              <a:t>Quiz: How much do you now know about Pandas?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6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Matplotlib is a popular Python library used for creating static, animated, and interactive visualizations. Matplotlib can produce a variety of plots, such a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627632">
              <a:lnSpc>
                <a:spcPct val="100000"/>
              </a:lnSpc>
              <a:spcBef>
                <a:spcPts val="0"/>
              </a:spcBef>
              <a:buSzTx/>
              <a:buNone/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Matplotlib is a popular Python library used for creating static, animated, and interactive visualizations. Matplotlib can produce a variety of plots, such as:</a:t>
            </a:r>
          </a:p>
          <a:p>
            <a:pPr marL="0" indent="0" defTabSz="1627632">
              <a:lnSpc>
                <a:spcPct val="100000"/>
              </a:lnSpc>
              <a:spcBef>
                <a:spcPts val="0"/>
              </a:spcBef>
              <a:buSzTx/>
              <a:buNone/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</a:p>
          <a:p>
            <a:pPr lvl="1" marL="994663" indent="-452119" defTabSz="1627632">
              <a:lnSpc>
                <a:spcPct val="100000"/>
              </a:lnSpc>
              <a:spcBef>
                <a:spcPts val="0"/>
              </a:spcBef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Line plots</a:t>
            </a:r>
          </a:p>
          <a:p>
            <a:pPr lvl="1" marL="994663" indent="-452119" defTabSz="1627632">
              <a:lnSpc>
                <a:spcPct val="100000"/>
              </a:lnSpc>
              <a:spcBef>
                <a:spcPts val="0"/>
              </a:spcBef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Bar charts</a:t>
            </a:r>
          </a:p>
          <a:p>
            <a:pPr lvl="1" marL="994663" indent="-452119" defTabSz="1627632">
              <a:lnSpc>
                <a:spcPct val="100000"/>
              </a:lnSpc>
              <a:spcBef>
                <a:spcPts val="0"/>
              </a:spcBef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Scatter plots</a:t>
            </a:r>
          </a:p>
          <a:p>
            <a:pPr lvl="1" marL="994663" indent="-452119" defTabSz="1627632">
              <a:lnSpc>
                <a:spcPct val="100000"/>
              </a:lnSpc>
              <a:spcBef>
                <a:spcPts val="0"/>
              </a:spcBef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Histograms</a:t>
            </a:r>
          </a:p>
          <a:p>
            <a:pPr lvl="1" marL="994663" indent="-452119" defTabSz="1627632">
              <a:lnSpc>
                <a:spcPct val="100000"/>
              </a:lnSpc>
              <a:spcBef>
                <a:spcPts val="0"/>
              </a:spcBef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Pie charts</a:t>
            </a:r>
          </a:p>
          <a:p>
            <a:pPr lvl="1" marL="994663" indent="-452119" defTabSz="1627632">
              <a:lnSpc>
                <a:spcPct val="100000"/>
              </a:lnSpc>
              <a:spcBef>
                <a:spcPts val="0"/>
              </a:spcBef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3D plots</a:t>
            </a:r>
          </a:p>
          <a:p>
            <a:pPr lvl="1" marL="0" indent="406908" defTabSz="1627632">
              <a:lnSpc>
                <a:spcPct val="100000"/>
              </a:lnSpc>
              <a:spcBef>
                <a:spcPts val="0"/>
              </a:spcBef>
              <a:buSzTx/>
              <a:buNone/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</a:p>
          <a:p>
            <a:pPr marL="0" indent="0" defTabSz="1627632">
              <a:lnSpc>
                <a:spcPct val="100000"/>
              </a:lnSpc>
              <a:spcBef>
                <a:spcPts val="0"/>
              </a:spcBef>
              <a:buSzTx/>
              <a:buNone/>
              <a:defRPr sz="3559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It works closely with other libraries like NumPy for numerical computations and Pandas for handling data structures. </a:t>
            </a:r>
          </a:p>
        </p:txBody>
      </p:sp>
      <p:pic>
        <p:nvPicPr>
          <p:cNvPr id="271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1881140"/>
            <a:ext cx="10916874" cy="9953621"/>
          </a:xfrm>
          <a:prstGeom prst="rect">
            <a:avLst/>
          </a:prstGeom>
        </p:spPr>
      </p:pic>
      <p:sp>
        <p:nvSpPr>
          <p:cNvPr id="27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Matplotlib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6400" indent="-406400">
              <a:lnSpc>
                <a:spcPct val="88000"/>
              </a:lnSpc>
              <a:spcBef>
                <a:spcPts val="700"/>
              </a:spcBef>
              <a:defRPr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Seaborn is a Python data visualization library built on top of Matplotlib, designed to make it easier to create informative and aesthetically pleasing statistical graphics. </a:t>
            </a:r>
            <a:endParaRPr sz="3000"/>
          </a:p>
          <a:p>
            <a:pPr marL="406400" indent="-406400">
              <a:lnSpc>
                <a:spcPct val="88000"/>
              </a:lnSpc>
              <a:spcBef>
                <a:spcPts val="700"/>
              </a:spcBef>
              <a:defRPr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Seaborn integrates closely with Pandas data structures, which makes it especially powerful for working with data frames and structured data.</a:t>
            </a:r>
            <a:endParaRPr sz="3000"/>
          </a:p>
          <a:p>
            <a:pPr marL="406400" indent="-406400">
              <a:lnSpc>
                <a:spcPct val="88000"/>
              </a:lnSpc>
              <a:spcBef>
                <a:spcPts val="700"/>
              </a:spcBef>
              <a:defRPr b="1"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Plot Types</a:t>
            </a:r>
            <a:r>
              <a:rPr b="0"/>
              <a:t>: Seaborn supports many types of plots, such as:</a:t>
            </a:r>
            <a:endParaRPr sz="3000"/>
          </a:p>
          <a:p>
            <a:pPr lvl="1" marL="1016000" indent="-406400">
              <a:lnSpc>
                <a:spcPct val="80000"/>
              </a:lnSpc>
              <a:spcBef>
                <a:spcPts val="700"/>
              </a:spcBef>
              <a:defRPr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Line plots</a:t>
            </a:r>
            <a:endParaRPr sz="2400"/>
          </a:p>
          <a:p>
            <a:pPr lvl="1" marL="1016000" indent="-406400">
              <a:lnSpc>
                <a:spcPct val="80000"/>
              </a:lnSpc>
              <a:spcBef>
                <a:spcPts val="700"/>
              </a:spcBef>
              <a:defRPr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Bar plots</a:t>
            </a:r>
            <a:endParaRPr sz="2400"/>
          </a:p>
          <a:p>
            <a:pPr lvl="1" marL="1016000" indent="-406400">
              <a:lnSpc>
                <a:spcPct val="80000"/>
              </a:lnSpc>
              <a:spcBef>
                <a:spcPts val="700"/>
              </a:spcBef>
              <a:defRPr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Scatter plots</a:t>
            </a:r>
            <a:endParaRPr sz="2400"/>
          </a:p>
          <a:p>
            <a:pPr lvl="1" marL="1016000" indent="-406400">
              <a:lnSpc>
                <a:spcPct val="80000"/>
              </a:lnSpc>
              <a:spcBef>
                <a:spcPts val="700"/>
              </a:spcBef>
              <a:defRPr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Heatmaps</a:t>
            </a:r>
            <a:endParaRPr sz="2400"/>
          </a:p>
          <a:p>
            <a:pPr lvl="1" marL="1016000" indent="-406400">
              <a:lnSpc>
                <a:spcPct val="80000"/>
              </a:lnSpc>
              <a:spcBef>
                <a:spcPts val="700"/>
              </a:spcBef>
              <a:defRPr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Pair plots</a:t>
            </a:r>
            <a:endParaRPr sz="2400"/>
          </a:p>
          <a:p>
            <a:pPr lvl="1" marL="1016000" indent="-406400">
              <a:lnSpc>
                <a:spcPct val="80000"/>
              </a:lnSpc>
              <a:spcBef>
                <a:spcPts val="700"/>
              </a:spcBef>
              <a:defRPr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Box plots</a:t>
            </a:r>
            <a:endParaRPr sz="2400"/>
          </a:p>
          <a:p>
            <a:pPr lvl="1" marL="1016000" indent="-406400">
              <a:lnSpc>
                <a:spcPct val="80000"/>
              </a:lnSpc>
              <a:spcBef>
                <a:spcPts val="700"/>
              </a:spcBef>
              <a:defRPr sz="32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Violin plots</a:t>
            </a:r>
            <a:endParaRPr sz="2400"/>
          </a:p>
        </p:txBody>
      </p:sp>
      <p:sp>
        <p:nvSpPr>
          <p:cNvPr id="2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seaborn</a:t>
            </a:r>
          </a:p>
        </p:txBody>
      </p:sp>
      <p:pic>
        <p:nvPicPr>
          <p:cNvPr id="27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8672" y="1954485"/>
            <a:ext cx="9779001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0" t="29134" r="0" b="0"/>
          <a:stretch>
            <a:fillRect/>
          </a:stretch>
        </p:blipFill>
        <p:spPr>
          <a:xfrm>
            <a:off x="12455376" y="7793227"/>
            <a:ext cx="7147233" cy="505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365188">
              <a:lnSpc>
                <a:spcPct val="88000"/>
              </a:lnSpc>
              <a:spcBef>
                <a:spcPts val="600"/>
              </a:spcBef>
              <a:buSzTx/>
              <a:buNone/>
              <a:defRPr sz="291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A </a:t>
            </a:r>
            <a:r>
              <a:rPr b="1"/>
              <a:t>boxplot</a:t>
            </a:r>
            <a:r>
              <a:t> is a standardized way of displaying the distribution of data based on a five-number summary: minimum, first quartile (Q1), median, third quartile (Q3), and maximum. It helps to show the spread and skewness of the data, highlighting potential outliers.</a:t>
            </a:r>
            <a:br/>
          </a:p>
          <a:p>
            <a:pPr marL="0" indent="0" defTabSz="2365188">
              <a:lnSpc>
                <a:spcPct val="88000"/>
              </a:lnSpc>
              <a:spcBef>
                <a:spcPts val="600"/>
              </a:spcBef>
              <a:buSzTx/>
              <a:buNone/>
              <a:defRPr b="1" sz="291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Key Elements :</a:t>
            </a:r>
          </a:p>
          <a:p>
            <a:pPr marL="538956" indent="-538956" defTabSz="2365188">
              <a:lnSpc>
                <a:spcPct val="88000"/>
              </a:lnSpc>
              <a:spcBef>
                <a:spcPts val="600"/>
              </a:spcBef>
              <a:buSzPct val="100000"/>
              <a:buAutoNum type="arabicPeriod" startAt="1"/>
              <a:defRPr sz="291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latin typeface=".SF NS"/>
                <a:ea typeface=".SF NS"/>
                <a:cs typeface=".SF NS"/>
                <a:sym typeface=".SF NS"/>
              </a:rPr>
              <a:t>Box</a:t>
            </a:r>
            <a:r>
              <a:rPr>
                <a:latin typeface=".SF NS"/>
                <a:ea typeface=".SF NS"/>
                <a:cs typeface=".SF NS"/>
                <a:sym typeface=".SF NS"/>
              </a:rPr>
              <a:t>: Spans from Q1 to Q3 (the interquartile range, IQR).</a:t>
            </a:r>
          </a:p>
          <a:p>
            <a:pPr marL="538956" indent="-538956" defTabSz="2365188">
              <a:lnSpc>
                <a:spcPct val="88000"/>
              </a:lnSpc>
              <a:spcBef>
                <a:spcPts val="600"/>
              </a:spcBef>
              <a:buSzPct val="100000"/>
              <a:buAutoNum type="arabicPeriod" startAt="1"/>
              <a:defRPr sz="291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latin typeface=".SF NS"/>
                <a:ea typeface=".SF NS"/>
                <a:cs typeface=".SF NS"/>
                <a:sym typeface=".SF NS"/>
              </a:rPr>
              <a:t>Median</a:t>
            </a:r>
            <a:r>
              <a:rPr>
                <a:latin typeface=".SF NS"/>
                <a:ea typeface=".SF NS"/>
                <a:cs typeface=".SF NS"/>
                <a:sym typeface=".SF NS"/>
              </a:rPr>
              <a:t>: A line inside the box showing the middle of the dataset.</a:t>
            </a:r>
          </a:p>
          <a:p>
            <a:pPr marL="538956" indent="-538956" defTabSz="2365188">
              <a:lnSpc>
                <a:spcPct val="88000"/>
              </a:lnSpc>
              <a:spcBef>
                <a:spcPts val="600"/>
              </a:spcBef>
              <a:buSzPct val="100000"/>
              <a:buAutoNum type="arabicPeriod" startAt="1"/>
              <a:defRPr sz="291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latin typeface=".SF NS"/>
                <a:ea typeface=".SF NS"/>
                <a:cs typeface=".SF NS"/>
                <a:sym typeface=".SF NS"/>
              </a:rPr>
              <a:t>Whiskers</a:t>
            </a:r>
            <a:r>
              <a:rPr>
                <a:latin typeface=".SF NS"/>
                <a:ea typeface=".SF NS"/>
                <a:cs typeface=".SF NS"/>
                <a:sym typeface=".SF NS"/>
              </a:rPr>
              <a:t>: Lines extending from Q1 to the minimum and Q3 to the maximum values within 1.5 times the IQR.</a:t>
            </a:r>
          </a:p>
          <a:p>
            <a:pPr marL="538956" indent="-538956" defTabSz="2365188">
              <a:lnSpc>
                <a:spcPct val="88000"/>
              </a:lnSpc>
              <a:spcBef>
                <a:spcPts val="600"/>
              </a:spcBef>
              <a:buSzPct val="100000"/>
              <a:buAutoNum type="arabicPeriod" startAt="1"/>
              <a:defRPr sz="291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latin typeface=".SF NS"/>
                <a:ea typeface=".SF NS"/>
                <a:cs typeface=".SF NS"/>
                <a:sym typeface=".SF NS"/>
              </a:rPr>
              <a:t>Outliers</a:t>
            </a:r>
            <a:r>
              <a:rPr>
                <a:latin typeface=".SF NS"/>
                <a:ea typeface=".SF NS"/>
                <a:cs typeface=".SF NS"/>
                <a:sym typeface=".SF NS"/>
              </a:rPr>
              <a:t>: Data points that fall outside the whiskers.</a:t>
            </a:r>
            <a:br>
              <a:rPr>
                <a:latin typeface=".SF NS"/>
                <a:ea typeface=".SF NS"/>
                <a:cs typeface=".SF NS"/>
                <a:sym typeface=".SF NS"/>
              </a:rPr>
            </a:br>
          </a:p>
          <a:p>
            <a:pPr marL="0" indent="0" defTabSz="2365188">
              <a:lnSpc>
                <a:spcPct val="88000"/>
              </a:lnSpc>
              <a:spcBef>
                <a:spcPts val="600"/>
              </a:spcBef>
              <a:buSzTx/>
              <a:buNone/>
              <a:defRPr sz="291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By combining these elements, a box plot quickly provides insights into the data’s </a:t>
            </a:r>
            <a:r>
              <a:rPr b="1"/>
              <a:t>distribution, variability, and any unusual observations</a:t>
            </a:r>
            <a:r>
              <a:t> (like outliers).</a:t>
            </a:r>
          </a:p>
        </p:txBody>
      </p:sp>
      <p:sp>
        <p:nvSpPr>
          <p:cNvPr id="2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Box and Whisker Plot</a:t>
            </a:r>
          </a:p>
        </p:txBody>
      </p:sp>
      <p:pic>
        <p:nvPicPr>
          <p:cNvPr id="28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43153" y="1869659"/>
            <a:ext cx="8737601" cy="563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27979" y="8097425"/>
            <a:ext cx="5692878" cy="4480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15" sz="10800"/>
            </a:lvl1pPr>
          </a:lstStyle>
          <a:p>
            <a:pPr/>
            <a:r>
              <a:t>Appendix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Upcoming Assignments</a:t>
            </a:r>
          </a:p>
        </p:txBody>
      </p:sp>
      <p:sp>
        <p:nvSpPr>
          <p:cNvPr id="20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1999" indent="-611999">
              <a:spcBef>
                <a:spcPts val="1100"/>
              </a:spcBef>
            </a:pPr>
            <a:r>
              <a:t>Reading: Chapter 2 Reading Part 2</a:t>
            </a:r>
          </a:p>
          <a:p>
            <a:pPr marL="611999" indent="-611999">
              <a:spcBef>
                <a:spcPts val="1100"/>
              </a:spcBef>
            </a:pPr>
            <a:r>
              <a:t>DS Lab 3: Intro to Pandas due Jan 24</a:t>
            </a:r>
            <a:r>
              <a:rPr baseline="31000"/>
              <a:t>th</a:t>
            </a:r>
            <a:r>
              <a:t> 11:59 pm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commonly used Pandas Operations</a:t>
            </a:r>
          </a:p>
        </p:txBody>
      </p:sp>
      <p:sp>
        <p:nvSpPr>
          <p:cNvPr id="29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2383" y="2962616"/>
            <a:ext cx="10082981" cy="7818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49592" y="2962616"/>
            <a:ext cx="11854420" cy="897702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extBox 12"/>
          <p:cNvSpPr txBox="1"/>
          <p:nvPr/>
        </p:nvSpPr>
        <p:spPr>
          <a:xfrm>
            <a:off x="1161198" y="12313411"/>
            <a:ext cx="12014037" cy="716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https://pandas.pydata.org/Pandas_Cheat_Sheet.pdf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8" y="-42452"/>
            <a:ext cx="24846779" cy="1623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0" t="0" r="17170" b="0"/>
          <a:stretch>
            <a:fillRect/>
          </a:stretch>
        </p:blipFill>
        <p:spPr>
          <a:xfrm>
            <a:off x="15689375" y="4256328"/>
            <a:ext cx="7490009" cy="466024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Line"/>
          <p:cNvSpPr/>
          <p:nvPr/>
        </p:nvSpPr>
        <p:spPr>
          <a:xfrm flipH="1" flipV="1">
            <a:off x="9715502" y="2248550"/>
            <a:ext cx="5979452" cy="4160138"/>
          </a:xfrm>
          <a:prstGeom prst="line">
            <a:avLst/>
          </a:prstGeom>
          <a:ln w="152400">
            <a:solidFill>
              <a:schemeClr val="accent4">
                <a:hueOff val="-476017"/>
                <a:lumOff val="-100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Content Placeholder 4"/>
          <p:cNvSpPr txBox="1"/>
          <p:nvPr/>
        </p:nvSpPr>
        <p:spPr>
          <a:xfrm>
            <a:off x="11986376" y="2320436"/>
            <a:ext cx="11198745" cy="264231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 defTabSz="914400">
              <a:lnSpc>
                <a:spcPct val="100000"/>
              </a:lnSpc>
              <a:spcBef>
                <a:spcPts val="1200"/>
              </a:spcBef>
              <a:defRPr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Tim Kapp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tkapp@byu.edu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>
                <a:solidFill>
                  <a:srgbClr val="40404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TMCB 2254 — By Appointment</a:t>
            </a:r>
          </a:p>
        </p:txBody>
      </p:sp>
      <p:sp>
        <p:nvSpPr>
          <p:cNvPr id="211" name="TextBox 3"/>
          <p:cNvSpPr txBox="1"/>
          <p:nvPr/>
        </p:nvSpPr>
        <p:spPr>
          <a:xfrm>
            <a:off x="11986374" y="5486945"/>
            <a:ext cx="11198749" cy="669645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lnSpc>
                <a:spcPct val="100000"/>
              </a:lnSpc>
              <a:spcBef>
                <a:spcPts val="1200"/>
              </a:spcBef>
              <a:defRPr b="1"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Teaching Assistants:</a:t>
            </a:r>
          </a:p>
          <a:p>
            <a:pPr marL="685800" indent="-685800" defTabSz="1828800"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Kayla Ou -- ouj22@byu.edu</a:t>
            </a:r>
          </a:p>
          <a:p>
            <a:pPr marL="685800" indent="-685800" defTabSz="1828800"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Spencer Hales — srhales@byu.edu</a:t>
            </a:r>
          </a:p>
          <a:p>
            <a:pPr marL="685800" indent="-685800" defTabSz="1828800"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Spencer Marshall — sm892@byu.edu</a:t>
            </a:r>
          </a:p>
          <a:p>
            <a:pPr marL="685800" indent="-685800" defTabSz="1828800"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Michael Jensen — mikelj01@student.byu.edu</a:t>
            </a:r>
          </a:p>
          <a:p>
            <a:pPr marL="685800" indent="-685800" defTabSz="1828800"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Toby Alley — talley0@byu.edu</a:t>
            </a:r>
          </a:p>
          <a:p>
            <a:pPr defTabSz="1828800">
              <a:lnSpc>
                <a:spcPct val="100000"/>
              </a:lnSpc>
              <a:spcBef>
                <a:spcPts val="0"/>
              </a:spcBef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  <a:p>
            <a:pPr defTabSz="1828800">
              <a:lnSpc>
                <a:spcPct val="100000"/>
              </a:lnSpc>
              <a:spcBef>
                <a:spcPts val="0"/>
              </a:spcBef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West View Building (WVB 1151)</a:t>
            </a:r>
          </a:p>
          <a:p>
            <a:pPr defTabSz="1828800">
              <a:lnSpc>
                <a:spcPct val="100000"/>
              </a:lnSpc>
              <a:spcBef>
                <a:spcPts val="0"/>
              </a:spcBef>
              <a:defRPr sz="400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Office Hours: See Syllabus on Canvas</a:t>
            </a:r>
          </a:p>
        </p:txBody>
      </p:sp>
      <p:sp>
        <p:nvSpPr>
          <p:cNvPr id="212" name="Content Placeholder 7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11999" indent="-611999">
              <a:spcBef>
                <a:spcPts val="1100"/>
              </a:spcBef>
            </a:pPr>
            <a:r>
              <a:t>Pandas</a:t>
            </a:r>
          </a:p>
          <a:p>
            <a:pPr marL="611999" indent="-611999">
              <a:spcBef>
                <a:spcPts val="1100"/>
              </a:spcBef>
            </a:pPr>
            <a:r>
              <a:t>Visualizations</a:t>
            </a:r>
          </a:p>
          <a:p>
            <a:pPr lvl="1" marL="1221600" indent="-612000">
              <a:spcBef>
                <a:spcPts val="1100"/>
              </a:spcBef>
            </a:pPr>
            <a:r>
              <a:t>Matplotlib</a:t>
            </a:r>
          </a:p>
          <a:p>
            <a:pPr lvl="1" marL="1221600" indent="-612000">
              <a:spcBef>
                <a:spcPts val="1100"/>
              </a:spcBef>
            </a:pPr>
            <a:r>
              <a:t>Seaborn</a:t>
            </a:r>
          </a:p>
        </p:txBody>
      </p:sp>
      <p:sp>
        <p:nvSpPr>
          <p:cNvPr id="21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81399" indent="-581399" defTabSz="2316421">
              <a:lnSpc>
                <a:spcPct val="99000"/>
              </a:lnSpc>
              <a:spcBef>
                <a:spcPts val="1000"/>
              </a:spcBef>
              <a:defRPr sz="4560"/>
            </a:pPr>
            <a:r>
              <a:t>What is python pandas?</a:t>
            </a:r>
          </a:p>
          <a:p>
            <a:pPr marL="581399" indent="-581399" defTabSz="2316421">
              <a:lnSpc>
                <a:spcPct val="99000"/>
              </a:lnSpc>
              <a:spcBef>
                <a:spcPts val="1000"/>
              </a:spcBef>
              <a:defRPr sz="4560"/>
            </a:pPr>
            <a:r>
              <a:t>How is a pandas DataFrame different than a NumPy array?</a:t>
            </a:r>
          </a:p>
          <a:p>
            <a:pPr marL="581399" indent="-581399" defTabSz="2316421">
              <a:lnSpc>
                <a:spcPct val="99000"/>
              </a:lnSpc>
              <a:spcBef>
                <a:spcPts val="1000"/>
              </a:spcBef>
              <a:defRPr sz="4560"/>
            </a:pPr>
            <a:r>
              <a:t>Name three unique operations (i.e., methods) you can do with pandas?</a:t>
            </a:r>
          </a:p>
          <a:p>
            <a:pPr marL="581399" indent="-581399" defTabSz="2316421">
              <a:lnSpc>
                <a:spcPct val="99000"/>
              </a:lnSpc>
              <a:spcBef>
                <a:spcPts val="1000"/>
              </a:spcBef>
              <a:defRPr sz="4560"/>
            </a:pPr>
            <a:r>
              <a:t>How do you read from or write to a csv file using pandas?</a:t>
            </a:r>
          </a:p>
          <a:p>
            <a:pPr marL="581399" indent="-581399" defTabSz="2316421">
              <a:lnSpc>
                <a:spcPct val="99000"/>
              </a:lnSpc>
              <a:spcBef>
                <a:spcPts val="1000"/>
              </a:spcBef>
              <a:defRPr sz="4560"/>
            </a:pPr>
            <a:r>
              <a:t>Keep this Quiz and see if you can fill-in any missing questions during the discussion today</a:t>
            </a:r>
          </a:p>
        </p:txBody>
      </p:sp>
      <p:pic>
        <p:nvPicPr>
          <p:cNvPr id="21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388" t="0" r="2037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defRPr spc="-95" sz="4760"/>
            </a:lvl1pPr>
          </a:lstStyle>
          <a:p>
            <a:pPr/>
            <a:r>
              <a:t>Pre-Quiz: How much do you already know about Pandas?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Content Placeholder 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11999" indent="-611999">
              <a:spcBef>
                <a:spcPts val="1100"/>
              </a:spcBef>
            </a:pPr>
            <a:r>
              <a:t>Think of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pandas</a:t>
            </a:r>
            <a:r>
              <a:t> as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Excel for Python</a:t>
            </a:r>
            <a:r>
              <a:t>.</a:t>
            </a:r>
          </a:p>
          <a:p>
            <a:pPr marL="611999" indent="-611999">
              <a:spcBef>
                <a:spcPts val="1100"/>
              </a:spcBef>
            </a:pPr>
            <a:r>
              <a:t>If you’ve ever used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Excel</a:t>
            </a:r>
            <a:r>
              <a:t> or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Google Sheets</a:t>
            </a:r>
            <a:r>
              <a:t> — adding columns, filtering rows, making summaries — pandas does the same, but with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code</a:t>
            </a:r>
            <a:r>
              <a:t>.</a:t>
            </a:r>
          </a:p>
        </p:txBody>
      </p:sp>
      <p:sp>
        <p:nvSpPr>
          <p:cNvPr id="22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Pandas?</a:t>
            </a:r>
          </a:p>
        </p:txBody>
      </p:sp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1534" y="1995152"/>
            <a:ext cx="8485239" cy="4575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91531" y="7145672"/>
            <a:ext cx="8485239" cy="5605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2"/>
          <p:cNvSpPr txBox="1"/>
          <p:nvPr>
            <p:ph type="body" sz="half" idx="1"/>
          </p:nvPr>
        </p:nvSpPr>
        <p:spPr>
          <a:xfrm>
            <a:off x="1206500" y="3163893"/>
            <a:ext cx="9779000" cy="9341241"/>
          </a:xfrm>
          <a:prstGeom prst="rect">
            <a:avLst/>
          </a:prstGeom>
        </p:spPr>
        <p:txBody>
          <a:bodyPr/>
          <a:lstStyle/>
          <a:p>
            <a:pPr marL="532439" indent="-532439" defTabSz="2121354">
              <a:spcBef>
                <a:spcPts val="3000"/>
              </a:spcBef>
              <a:defRPr sz="3828"/>
            </a:pPr>
            <a:r>
              <a:t>Open-Source software library written for Python</a:t>
            </a:r>
            <a:endParaRPr sz="2610"/>
          </a:p>
          <a:p>
            <a:pPr marL="532439" indent="-532439" defTabSz="2121354">
              <a:spcBef>
                <a:spcPts val="3000"/>
              </a:spcBef>
              <a:defRPr sz="3828"/>
            </a:pPr>
            <a:r>
              <a:t>Pandas derived from the term “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pan</a:t>
            </a:r>
            <a:r>
              <a:t>el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da</a:t>
            </a:r>
            <a:r>
              <a:t>ta” from econometrics</a:t>
            </a:r>
            <a:endParaRPr sz="2610"/>
          </a:p>
          <a:p>
            <a:pPr marL="532439" indent="-532439" defTabSz="2121354">
              <a:spcBef>
                <a:spcPts val="3000"/>
              </a:spcBef>
              <a:defRPr sz="3828"/>
            </a:pPr>
            <a:r>
              <a:t>Data structures and operations for manipulating numerical tables and time series</a:t>
            </a:r>
            <a:endParaRPr sz="2610"/>
          </a:p>
          <a:p>
            <a:pPr marL="532439" indent="-532439" defTabSz="2121354">
              <a:spcBef>
                <a:spcPts val="3000"/>
              </a:spcBef>
              <a:defRPr sz="3828"/>
            </a:pPr>
            <a:r>
              <a:t>DataFrame is a 2-Dimensional structure built as a combination of Series arrays with a shared index</a:t>
            </a:r>
            <a:endParaRPr sz="2610"/>
          </a:p>
          <a:p>
            <a:pPr marL="532439" indent="-532439" defTabSz="2121354">
              <a:spcBef>
                <a:spcPts val="3000"/>
              </a:spcBef>
              <a:defRPr sz="3828"/>
            </a:pPr>
            <a:r>
              <a:t>Built on NumPy</a:t>
            </a:r>
            <a:endParaRPr sz="2610"/>
          </a:p>
          <a:p>
            <a:pPr marL="532439" indent="-532439" defTabSz="2121354">
              <a:spcBef>
                <a:spcPts val="3000"/>
              </a:spcBef>
              <a:defRPr sz="3828"/>
            </a:pPr>
            <a:r>
              <a:t>Originally released 11 Jan 2008. The current stable release is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version 2.3.2</a:t>
            </a:r>
            <a:r>
              <a:t>, released August 21, 2025.</a:t>
            </a:r>
          </a:p>
        </p:txBody>
      </p:sp>
      <p:pic>
        <p:nvPicPr>
          <p:cNvPr id="22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3636505"/>
            <a:ext cx="10916874" cy="6442891"/>
          </a:xfrm>
          <a:prstGeom prst="rect">
            <a:avLst/>
          </a:prstGeom>
        </p:spPr>
      </p:pic>
      <p:sp>
        <p:nvSpPr>
          <p:cNvPr id="2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Pandas Definition</a:t>
            </a:r>
          </a:p>
        </p:txBody>
      </p:sp>
      <p:sp>
        <p:nvSpPr>
          <p:cNvPr id="231" name="TextBox 6"/>
          <p:cNvSpPr txBox="1"/>
          <p:nvPr/>
        </p:nvSpPr>
        <p:spPr>
          <a:xfrm>
            <a:off x="1726927" y="12679534"/>
            <a:ext cx="12014036" cy="604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sz="2800"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https://en.wikipedia.org/wiki/Pandas_(software)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754">
              <a:spcBef>
                <a:spcPts val="3300"/>
              </a:spcBef>
              <a:buSzTx/>
              <a:buNone/>
              <a:defRPr sz="36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A P</a:t>
            </a:r>
            <a:r>
              <a:rPr b="1"/>
              <a:t>andas Series</a:t>
            </a:r>
            <a:r>
              <a:t> is a one-dimensional labeled array, capable of holding data of any type (integers, floats, strings, Python objects, etc.). </a:t>
            </a:r>
          </a:p>
          <a:p>
            <a:pPr marL="0" indent="0" defTabSz="1828754">
              <a:spcBef>
                <a:spcPts val="3300"/>
              </a:spcBef>
              <a:buSzTx/>
              <a:buNone/>
              <a:defRPr b="1" sz="36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Key features of a pandas Series:</a:t>
            </a:r>
          </a:p>
          <a:p>
            <a:pPr marL="457200" indent="-457200" defTabSz="1828754">
              <a:spcBef>
                <a:spcPts val="3300"/>
              </a:spcBef>
              <a:defRPr sz="36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rPr b="1"/>
              <a:t>Indexing</a:t>
            </a:r>
            <a:r>
              <a:t>: Each element in the Series has a corresponding index, which allows for easy access and manipulation of data. Default is numeric indexing.</a:t>
            </a:r>
          </a:p>
          <a:p>
            <a:pPr marL="457200" indent="-457200" defTabSz="1828754">
              <a:spcBef>
                <a:spcPts val="3300"/>
              </a:spcBef>
              <a:defRPr sz="360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rPr b="1"/>
              <a:t>Homogeneous</a:t>
            </a:r>
            <a:r>
              <a:t>: The Series can hold elements of the same type (though mixed types are possible, but uncommon and not recommended practice).</a:t>
            </a:r>
          </a:p>
        </p:txBody>
      </p:sp>
      <p:pic>
        <p:nvPicPr>
          <p:cNvPr id="235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3327821"/>
            <a:ext cx="10916874" cy="7060259"/>
          </a:xfrm>
          <a:prstGeom prst="rect">
            <a:avLst/>
          </a:prstGeom>
        </p:spPr>
      </p:pic>
      <p:sp>
        <p:nvSpPr>
          <p:cNvPr id="23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Pandas Series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ontent Placeholder 2"/>
          <p:cNvSpPr txBox="1"/>
          <p:nvPr>
            <p:ph type="body" sz="half" idx="1"/>
          </p:nvPr>
        </p:nvSpPr>
        <p:spPr>
          <a:xfrm>
            <a:off x="1206500" y="3272928"/>
            <a:ext cx="9779000" cy="9232206"/>
          </a:xfrm>
          <a:prstGeom prst="rect">
            <a:avLst/>
          </a:prstGeom>
        </p:spPr>
        <p:txBody>
          <a:bodyPr/>
          <a:lstStyle/>
          <a:p>
            <a:pPr marL="593640" indent="-593640" defTabSz="2365188">
              <a:lnSpc>
                <a:spcPct val="99000"/>
              </a:lnSpc>
              <a:spcBef>
                <a:spcPts val="600"/>
              </a:spcBef>
              <a:defRPr sz="2910"/>
            </a:pPr>
            <a:r>
              <a:t>Defined as multiple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Series</a:t>
            </a:r>
            <a:r>
              <a:t> objects that share an index</a:t>
            </a:r>
          </a:p>
          <a:p>
            <a:pPr marL="593640" indent="-593640" defTabSz="2365188">
              <a:lnSpc>
                <a:spcPct val="99000"/>
              </a:lnSpc>
              <a:spcBef>
                <a:spcPts val="600"/>
              </a:spcBef>
              <a:defRPr sz="291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A </a:t>
            </a:r>
            <a:r>
              <a:rPr b="1"/>
              <a:t>Pandas DataFrame</a:t>
            </a:r>
            <a:r>
              <a:t> is a two-dimensional, labeled data structure in Python, similar to a table or spreadsheet, that stores data in rows and columns. Each column in a DataFrame can have a different data type (e.g., integers, floats, strings, etc.).</a:t>
            </a:r>
            <a:br/>
          </a:p>
          <a:p>
            <a:pPr marL="0" indent="0" defTabSz="2365188">
              <a:lnSpc>
                <a:spcPct val="99000"/>
              </a:lnSpc>
              <a:spcBef>
                <a:spcPts val="600"/>
              </a:spcBef>
              <a:buSzTx/>
              <a:buNone/>
              <a:defRPr b="1" sz="291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Key features of a DataFrame:</a:t>
            </a:r>
          </a:p>
          <a:p>
            <a:pPr marL="369570" indent="-369570" defTabSz="2365188">
              <a:lnSpc>
                <a:spcPct val="99000"/>
              </a:lnSpc>
              <a:spcBef>
                <a:spcPts val="600"/>
              </a:spcBef>
              <a:defRPr b="1" sz="291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Rows and Columns:</a:t>
            </a:r>
            <a:r>
              <a:rPr b="0"/>
              <a:t> Like a table, with rows representing individual records and columns representing variables or features.</a:t>
            </a:r>
          </a:p>
          <a:p>
            <a:pPr marL="369570" indent="-369570" defTabSz="2365188">
              <a:lnSpc>
                <a:spcPct val="99000"/>
              </a:lnSpc>
              <a:spcBef>
                <a:spcPts val="600"/>
              </a:spcBef>
              <a:defRPr b="1" sz="291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Labels: </a:t>
            </a:r>
            <a:r>
              <a:rPr b="0"/>
              <a:t>Rows and columns can have labels (names), making it easy to access, slice, or manipulate data. Index and Column for row/column labels</a:t>
            </a:r>
          </a:p>
          <a:p>
            <a:pPr marL="369570" indent="-369570" defTabSz="2365188">
              <a:lnSpc>
                <a:spcPct val="99000"/>
              </a:lnSpc>
              <a:spcBef>
                <a:spcPts val="600"/>
              </a:spcBef>
              <a:defRPr b="1" sz="291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Data Handling:</a:t>
            </a:r>
            <a:r>
              <a:rPr b="0"/>
              <a:t> It can handle missing data and supports arithmetic operations, data filtering, aggregation, and transformation.</a:t>
            </a:r>
          </a:p>
          <a:p>
            <a:pPr marL="369570" indent="-369570" defTabSz="2365188">
              <a:lnSpc>
                <a:spcPct val="99000"/>
              </a:lnSpc>
              <a:spcBef>
                <a:spcPts val="600"/>
              </a:spcBef>
              <a:defRPr b="1" sz="2910">
                <a:solidFill>
                  <a:srgbClr val="0E0E0E"/>
                </a:solidFill>
                <a:latin typeface=".SF NS"/>
                <a:ea typeface=".SF NS"/>
                <a:cs typeface=".SF NS"/>
                <a:sym typeface=".SF NS"/>
              </a:defRPr>
            </a:pPr>
            <a:r>
              <a:t>Data Input/Output:</a:t>
            </a:r>
            <a:r>
              <a:rPr b="0"/>
              <a:t> Can read and write data from various file formats (e.g., CSV, Excel, SQL, etc.).</a:t>
            </a:r>
          </a:p>
        </p:txBody>
      </p:sp>
      <p:pic>
        <p:nvPicPr>
          <p:cNvPr id="23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1628378"/>
            <a:ext cx="10916874" cy="10459144"/>
          </a:xfrm>
          <a:prstGeom prst="rect">
            <a:avLst/>
          </a:prstGeom>
        </p:spPr>
      </p:pic>
      <p:sp>
        <p:nvSpPr>
          <p:cNvPr id="24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Pandas Dataframe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